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8" r:id="rId3"/>
    <p:sldId id="304" r:id="rId4"/>
    <p:sldId id="305" r:id="rId5"/>
    <p:sldId id="294" r:id="rId6"/>
    <p:sldId id="295" r:id="rId7"/>
    <p:sldId id="296" r:id="rId8"/>
    <p:sldId id="297" r:id="rId9"/>
    <p:sldId id="298" r:id="rId10"/>
    <p:sldId id="299" r:id="rId11"/>
    <p:sldId id="289" r:id="rId12"/>
    <p:sldId id="291" r:id="rId13"/>
    <p:sldId id="292" r:id="rId14"/>
    <p:sldId id="293" r:id="rId15"/>
    <p:sldId id="290" r:id="rId16"/>
    <p:sldId id="282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8650" y="4062853"/>
            <a:ext cx="7886700" cy="899510"/>
          </a:xfrm>
        </p:spPr>
        <p:txBody>
          <a:bodyPr/>
          <a:lstStyle/>
          <a:p>
            <a:r>
              <a:rPr lang="zh-CN" altLang="en-US" sz="4400" dirty="0"/>
              <a:t>软件创新课程答辩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28650" y="4751416"/>
            <a:ext cx="7886700" cy="604299"/>
          </a:xfrm>
        </p:spPr>
        <p:txBody>
          <a:bodyPr/>
          <a:lstStyle/>
          <a:p>
            <a:r>
              <a:rPr lang="en-US" altLang="zh-CN" sz="2000" dirty="0"/>
              <a:t>2019</a:t>
            </a:r>
            <a:r>
              <a:rPr lang="zh-CN" altLang="en-US" sz="2000" dirty="0"/>
              <a:t>年</a:t>
            </a:r>
            <a:r>
              <a:rPr lang="en-US" altLang="zh-CN" sz="2000" dirty="0"/>
              <a:t>6</a:t>
            </a:r>
            <a:r>
              <a:rPr lang="zh-CN" altLang="en-US" sz="2000" dirty="0"/>
              <a:t>月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99612F-8FD4-E147-8E7E-7FCB62919513}"/>
              </a:ext>
            </a:extLst>
          </p:cNvPr>
          <p:cNvSpPr/>
          <p:nvPr/>
        </p:nvSpPr>
        <p:spPr>
          <a:xfrm>
            <a:off x="2971800" y="5355715"/>
            <a:ext cx="3200400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300"/>
              </a:spcAft>
            </a:pPr>
            <a:r>
              <a:rPr lang="en-US" altLang="zh-CN" dirty="0">
                <a:solidFill>
                  <a:schemeClr val="bg1"/>
                </a:solidFill>
              </a:rPr>
              <a:t>118037930074 </a:t>
            </a:r>
            <a:r>
              <a:rPr lang="zh-CN" altLang="zh-CN" dirty="0">
                <a:solidFill>
                  <a:schemeClr val="bg1"/>
                </a:solidFill>
              </a:rPr>
              <a:t>侯国鑫</a:t>
            </a:r>
          </a:p>
          <a:p>
            <a:pPr algn="ctr">
              <a:spcBef>
                <a:spcPts val="1200"/>
              </a:spcBef>
              <a:spcAft>
                <a:spcPts val="300"/>
              </a:spcAft>
            </a:pPr>
            <a:r>
              <a:rPr lang="en-US" altLang="zh-CN" dirty="0">
                <a:solidFill>
                  <a:schemeClr val="bg1"/>
                </a:solidFill>
              </a:rPr>
              <a:t>118037910071 </a:t>
            </a:r>
            <a:r>
              <a:rPr lang="zh-CN" altLang="zh-CN" dirty="0">
                <a:solidFill>
                  <a:schemeClr val="bg1"/>
                </a:solidFill>
              </a:rPr>
              <a:t>周小帆</a:t>
            </a:r>
          </a:p>
          <a:p>
            <a:pPr algn="ctr">
              <a:spcBef>
                <a:spcPts val="1200"/>
              </a:spcBef>
              <a:spcAft>
                <a:spcPts val="300"/>
              </a:spcAft>
            </a:pPr>
            <a:r>
              <a:rPr lang="en-US" altLang="zh-CN" dirty="0">
                <a:solidFill>
                  <a:schemeClr val="bg1"/>
                </a:solidFill>
              </a:rPr>
              <a:t>118037910028 </a:t>
            </a:r>
            <a:r>
              <a:rPr lang="zh-CN" altLang="zh-CN" dirty="0">
                <a:solidFill>
                  <a:schemeClr val="bg1"/>
                </a:solidFill>
              </a:rPr>
              <a:t>雷连松</a:t>
            </a:r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BC7F2B5-BA4F-B148-8174-F37FFE92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Infrastructure</a:t>
            </a:r>
            <a:endParaRPr kumimoji="1"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E518F240-C148-C049-801F-67D9315E1BAE}"/>
              </a:ext>
            </a:extLst>
          </p:cNvPr>
          <p:cNvSpPr txBox="1">
            <a:spLocks/>
          </p:cNvSpPr>
          <p:nvPr/>
        </p:nvSpPr>
        <p:spPr>
          <a:xfrm>
            <a:off x="237507" y="1548460"/>
            <a:ext cx="8372163" cy="5801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Team environments</a:t>
            </a:r>
          </a:p>
          <a:p>
            <a:pPr lvl="1"/>
            <a:r>
              <a:rPr lang="en-US" altLang="zh-CN" sz="2000" dirty="0">
                <a:effectLst/>
              </a:rPr>
              <a:t>CI</a:t>
            </a:r>
            <a:r>
              <a:rPr lang="en-US" altLang="zh-CN" sz="2000" dirty="0"/>
              <a:t>/CD</a:t>
            </a:r>
            <a:endParaRPr lang="en-US" altLang="zh-CN" sz="2000" dirty="0">
              <a:effectLst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FB4B32-5B23-7D44-B9D5-6558B8E35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890" y="2446939"/>
            <a:ext cx="6430780" cy="360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24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BC7F2B5-BA4F-B148-8174-F37FFE92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Infrastructure</a:t>
            </a:r>
            <a:endParaRPr kumimoji="1"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E518F240-C148-C049-801F-67D9315E1BAE}"/>
              </a:ext>
            </a:extLst>
          </p:cNvPr>
          <p:cNvSpPr txBox="1">
            <a:spLocks/>
          </p:cNvSpPr>
          <p:nvPr/>
        </p:nvSpPr>
        <p:spPr>
          <a:xfrm>
            <a:off x="237507" y="1548460"/>
            <a:ext cx="8372163" cy="5801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Kubernetes</a:t>
            </a:r>
            <a:endParaRPr kumimoji="1" lang="en-US" altLang="zh-CN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F40751E-2D85-C047-9C14-49582F183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88" y="2122643"/>
            <a:ext cx="6902800" cy="1323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A0672C-332C-CE47-B7B5-16829993A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88" y="3562612"/>
            <a:ext cx="6902800" cy="14292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16AB479-9DEE-CD44-8112-83B6E7A48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88" y="5108445"/>
            <a:ext cx="7532453" cy="14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74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BC7F2B5-BA4F-B148-8174-F37FFE92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Infrastructure</a:t>
            </a:r>
            <a:endParaRPr kumimoji="1"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E518F240-C148-C049-801F-67D9315E1BAE}"/>
              </a:ext>
            </a:extLst>
          </p:cNvPr>
          <p:cNvSpPr txBox="1">
            <a:spLocks/>
          </p:cNvSpPr>
          <p:nvPr/>
        </p:nvSpPr>
        <p:spPr>
          <a:xfrm>
            <a:off x="237507" y="1548461"/>
            <a:ext cx="8372163" cy="6550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Kubernetes</a:t>
            </a:r>
          </a:p>
          <a:p>
            <a:pPr lvl="1"/>
            <a:r>
              <a:rPr lang="en-US" altLang="zh-CN" sz="2000" dirty="0"/>
              <a:t>Based on the provided computing resources or your own resources </a:t>
            </a:r>
          </a:p>
          <a:p>
            <a:pPr lvl="1"/>
            <a:r>
              <a:rPr lang="en-US" altLang="zh-CN" sz="2000" dirty="0"/>
              <a:t>Deploying your apps on it </a:t>
            </a:r>
          </a:p>
          <a:p>
            <a:pPr lvl="1"/>
            <a:endParaRPr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C54190-683B-3548-B39C-073E87D68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79"/>
          <a:stretch/>
        </p:blipFill>
        <p:spPr>
          <a:xfrm>
            <a:off x="354819" y="3466153"/>
            <a:ext cx="8137537" cy="20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3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BC7F2B5-BA4F-B148-8174-F37FFE92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Infrastructure</a:t>
            </a:r>
            <a:endParaRPr kumimoji="1"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E518F240-C148-C049-801F-67D9315E1BAE}"/>
              </a:ext>
            </a:extLst>
          </p:cNvPr>
          <p:cNvSpPr txBox="1">
            <a:spLocks/>
          </p:cNvSpPr>
          <p:nvPr/>
        </p:nvSpPr>
        <p:spPr>
          <a:xfrm>
            <a:off x="237507" y="1548461"/>
            <a:ext cx="8372163" cy="6550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Kubernetes</a:t>
            </a:r>
          </a:p>
          <a:p>
            <a:pPr lvl="1"/>
            <a:r>
              <a:rPr lang="en-US" altLang="zh-CN" sz="2000" dirty="0"/>
              <a:t>Based on the provided computing resources or your own resources </a:t>
            </a:r>
          </a:p>
          <a:p>
            <a:pPr lvl="1"/>
            <a:r>
              <a:rPr lang="en-US" altLang="zh-CN" sz="2000" dirty="0"/>
              <a:t>Deploying your apps on it </a:t>
            </a:r>
          </a:p>
          <a:p>
            <a:pPr lvl="1"/>
            <a:endParaRPr lang="en-US" altLang="zh-CN" sz="2000" dirty="0"/>
          </a:p>
          <a:p>
            <a:pPr lvl="1"/>
            <a:endParaRPr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E57228-5280-4F44-846D-CD3F28093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4" y="3197100"/>
            <a:ext cx="6274529" cy="34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96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BC7F2B5-BA4F-B148-8174-F37FFE92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Infrastructure</a:t>
            </a:r>
            <a:endParaRPr kumimoji="1"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E518F240-C148-C049-801F-67D9315E1BAE}"/>
              </a:ext>
            </a:extLst>
          </p:cNvPr>
          <p:cNvSpPr txBox="1">
            <a:spLocks/>
          </p:cNvSpPr>
          <p:nvPr/>
        </p:nvSpPr>
        <p:spPr>
          <a:xfrm>
            <a:off x="237507" y="1548461"/>
            <a:ext cx="8372163" cy="6550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Kubernetes</a:t>
            </a:r>
          </a:p>
          <a:p>
            <a:pPr lvl="1"/>
            <a:r>
              <a:rPr lang="en-US" altLang="zh-CN" dirty="0"/>
              <a:t>Features </a:t>
            </a:r>
            <a:endParaRPr lang="en-US" altLang="zh-CN" sz="2000" dirty="0"/>
          </a:p>
          <a:p>
            <a:pPr lvl="2"/>
            <a:r>
              <a:rPr lang="en-US" altLang="zh-CN" dirty="0"/>
              <a:t>Autoscaling </a:t>
            </a:r>
            <a:endParaRPr lang="en-US" altLang="zh-CN" sz="1600" dirty="0"/>
          </a:p>
          <a:p>
            <a:pPr lvl="2"/>
            <a:endParaRPr lang="en-US" altLang="zh-CN" sz="1600" dirty="0"/>
          </a:p>
          <a:p>
            <a:pPr lvl="1"/>
            <a:endParaRPr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7FB9DF-FA0F-9F4A-97A8-1A67F0630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7576" b="-262"/>
          <a:stretch/>
        </p:blipFill>
        <p:spPr>
          <a:xfrm>
            <a:off x="108105" y="3636851"/>
            <a:ext cx="8711390" cy="8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45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BC7F2B5-BA4F-B148-8174-F37FFE92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Infrastructure</a:t>
            </a:r>
            <a:endParaRPr kumimoji="1"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E518F240-C148-C049-801F-67D9315E1BAE}"/>
              </a:ext>
            </a:extLst>
          </p:cNvPr>
          <p:cNvSpPr txBox="1">
            <a:spLocks/>
          </p:cNvSpPr>
          <p:nvPr/>
        </p:nvSpPr>
        <p:spPr>
          <a:xfrm>
            <a:off x="237507" y="1548460"/>
            <a:ext cx="8372163" cy="5801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Monitor </a:t>
            </a:r>
            <a:br>
              <a:rPr lang="en-US" altLang="zh-CN" dirty="0"/>
            </a:b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35FE9936-B873-4B4F-BF1B-B0FBB0E30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9" y="2287902"/>
            <a:ext cx="7405141" cy="418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58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D74C831-2D0B-FA4D-9975-5DC1E726FB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5" y="1619451"/>
            <a:ext cx="4916176" cy="52276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1800" b="1" dirty="0"/>
              <a:t>系统功能性要求</a:t>
            </a:r>
            <a:endParaRPr lang="en-US" altLang="zh-CN" sz="1800" dirty="0"/>
          </a:p>
          <a:p>
            <a:r>
              <a:rPr lang="zh-CN" altLang="en-US" sz="1200" dirty="0"/>
              <a:t>主要功能：</a:t>
            </a:r>
          </a:p>
          <a:p>
            <a:pPr lvl="1"/>
            <a:r>
              <a:rPr lang="zh-CN" altLang="en-US" sz="1100" dirty="0"/>
              <a:t>题库存档、定制试题、在线答题、分数统计、生成报告</a:t>
            </a:r>
          </a:p>
          <a:p>
            <a:r>
              <a:rPr lang="zh-CN" altLang="en-US" sz="1200" dirty="0"/>
              <a:t>系统以课程为单位的管理功能</a:t>
            </a:r>
          </a:p>
          <a:p>
            <a:pPr lvl="1"/>
            <a:r>
              <a:rPr lang="zh-CN" altLang="en-US" sz="1100" dirty="0"/>
              <a:t>考试前支持考生设置</a:t>
            </a:r>
          </a:p>
          <a:p>
            <a:pPr lvl="2"/>
            <a:r>
              <a:rPr lang="zh-CN" altLang="en-US" sz="1000" dirty="0"/>
              <a:t>支持以</a:t>
            </a:r>
            <a:r>
              <a:rPr lang="en-US" altLang="zh-CN" sz="1000" dirty="0"/>
              <a:t>Excel</a:t>
            </a:r>
            <a:r>
              <a:rPr lang="zh-CN" altLang="en-US" sz="1000" dirty="0"/>
              <a:t>表格形式导入数据</a:t>
            </a:r>
          </a:p>
          <a:p>
            <a:pPr lvl="2"/>
            <a:r>
              <a:rPr lang="zh-CN" altLang="en-US" sz="1000" dirty="0"/>
              <a:t>支持设定试题分值</a:t>
            </a:r>
          </a:p>
          <a:p>
            <a:pPr lvl="2"/>
            <a:r>
              <a:rPr lang="zh-CN" altLang="en-US" sz="1000" dirty="0"/>
              <a:t>支持设定考试时长</a:t>
            </a:r>
          </a:p>
          <a:p>
            <a:pPr lvl="1"/>
            <a:r>
              <a:rPr lang="zh-CN" altLang="en-US" sz="1100" dirty="0"/>
              <a:t>考试时支持试卷自动生成</a:t>
            </a:r>
          </a:p>
          <a:p>
            <a:pPr lvl="2"/>
            <a:r>
              <a:rPr lang="zh-CN" altLang="en-US" sz="1000" dirty="0"/>
              <a:t>从题库中自动选择试题和参考答案</a:t>
            </a:r>
          </a:p>
          <a:p>
            <a:pPr lvl="1"/>
            <a:r>
              <a:rPr lang="zh-CN" altLang="en-US" sz="1100" dirty="0"/>
              <a:t>考试中辅助考试进程</a:t>
            </a:r>
          </a:p>
          <a:p>
            <a:pPr lvl="2"/>
            <a:r>
              <a:rPr lang="zh-CN" altLang="en-US" sz="1000" dirty="0"/>
              <a:t>按题型以正确格式显示题目</a:t>
            </a:r>
          </a:p>
          <a:p>
            <a:pPr lvl="2"/>
            <a:r>
              <a:rPr lang="zh-CN" altLang="en-US" sz="1000" dirty="0"/>
              <a:t>支持考题标注功能（对有疑问的题目进行标记以便后续检查）</a:t>
            </a:r>
          </a:p>
          <a:p>
            <a:pPr lvl="1"/>
            <a:r>
              <a:rPr lang="zh-CN" altLang="en-US" sz="1100" dirty="0"/>
              <a:t>考试后统计结果</a:t>
            </a:r>
          </a:p>
          <a:p>
            <a:pPr lvl="2"/>
            <a:r>
              <a:rPr lang="zh-CN" altLang="en-US" sz="1000" dirty="0"/>
              <a:t>计算并给出成绩，有固定成绩模版</a:t>
            </a:r>
          </a:p>
          <a:p>
            <a:pPr lvl="2"/>
            <a:r>
              <a:rPr lang="zh-CN" altLang="en-US" sz="1000" dirty="0"/>
              <a:t>结出考生答题情况统计，标记出错题</a:t>
            </a:r>
          </a:p>
          <a:p>
            <a:pPr lvl="2"/>
            <a:r>
              <a:rPr lang="zh-CN" altLang="en-US" sz="1000" dirty="0"/>
              <a:t>对违规考生（如未按时提交、未参加考试）算弃考，没有成绩</a:t>
            </a:r>
          </a:p>
          <a:p>
            <a:r>
              <a:rPr lang="zh-CN" altLang="en-US" sz="1200" dirty="0"/>
              <a:t>支持邮件发送</a:t>
            </a:r>
          </a:p>
          <a:p>
            <a:pPr lvl="1"/>
            <a:r>
              <a:rPr lang="zh-CN" altLang="en-US" sz="1100" dirty="0"/>
              <a:t>考试结果以邮件形式发送到考生手中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D0DE3D7-CEE8-1340-8BB5-C6D52353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Idea : </a:t>
            </a:r>
            <a:r>
              <a:rPr lang="en" altLang="zh-CN" dirty="0"/>
              <a:t>hypothesis</a:t>
            </a:r>
            <a:endParaRPr kumimoji="1"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BF544480-1706-FD4C-B971-EF678F946408}"/>
              </a:ext>
            </a:extLst>
          </p:cNvPr>
          <p:cNvSpPr txBox="1">
            <a:spLocks/>
          </p:cNvSpPr>
          <p:nvPr/>
        </p:nvSpPr>
        <p:spPr>
          <a:xfrm>
            <a:off x="5410200" y="1619450"/>
            <a:ext cx="3239776" cy="5227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b="1" dirty="0"/>
              <a:t>系统非功能性要求</a:t>
            </a:r>
            <a:endParaRPr lang="zh-CN" altLang="en-US" sz="1800" dirty="0"/>
          </a:p>
          <a:p>
            <a:r>
              <a:rPr lang="zh-CN" altLang="en-US" sz="1200" dirty="0"/>
              <a:t>并发量</a:t>
            </a:r>
          </a:p>
          <a:p>
            <a:r>
              <a:rPr lang="zh-CN" altLang="en-US" sz="1200" dirty="0"/>
              <a:t>响应时间</a:t>
            </a:r>
          </a:p>
          <a:p>
            <a:r>
              <a:rPr lang="zh-CN" altLang="en-US" sz="1200" dirty="0"/>
              <a:t>鲁棒性</a:t>
            </a:r>
          </a:p>
          <a:p>
            <a:r>
              <a:rPr lang="zh-CN" altLang="en-US" sz="1200" dirty="0"/>
              <a:t>用户体验</a:t>
            </a:r>
          </a:p>
        </p:txBody>
      </p:sp>
    </p:spTree>
    <p:extLst>
      <p:ext uri="{BB962C8B-B14F-4D97-AF65-F5344CB8AC3E}">
        <p14:creationId xmlns:p14="http://schemas.microsoft.com/office/powerpoint/2010/main" val="493136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047E8F3-8090-1B44-8188-034D95E16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Idea : </a:t>
            </a:r>
            <a:r>
              <a:rPr lang="en" altLang="zh-CN" dirty="0"/>
              <a:t>customer validation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11A29D1-D760-8546-95FB-E2E8E23EE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3379"/>
            <a:ext cx="3593968" cy="50836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715A7CF-9761-6F46-BDE1-E98BBEA7E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16" y="1623379"/>
            <a:ext cx="3593968" cy="50836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4CC08A3-97E0-D04F-9EE7-F9DB5692C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032" y="1623379"/>
            <a:ext cx="3593968" cy="50836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709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047E8F3-8090-1B44-8188-034D95E16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Idea : </a:t>
            </a:r>
            <a:r>
              <a:rPr lang="en" altLang="zh-CN" dirty="0"/>
              <a:t>customer validation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717336-DEAD-984E-A577-86E3B9005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0184"/>
            <a:ext cx="3084651" cy="4365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7DADB9-76F4-9F4F-BFA8-4353FCA2C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83" y="2030184"/>
            <a:ext cx="3084651" cy="4365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449651-F59E-4447-9CA5-ED98975CE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566" y="2030184"/>
            <a:ext cx="3084651" cy="4365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0DEC8A7-17DA-8E4C-AFEC-F079BC50A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349" y="2030184"/>
            <a:ext cx="3084651" cy="4365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6896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BC7F2B5-BA4F-B148-8174-F37FFE92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Infrastructure</a:t>
            </a:r>
            <a:endParaRPr kumimoji="1"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E518F240-C148-C049-801F-67D9315E1BAE}"/>
              </a:ext>
            </a:extLst>
          </p:cNvPr>
          <p:cNvSpPr txBox="1">
            <a:spLocks/>
          </p:cNvSpPr>
          <p:nvPr/>
        </p:nvSpPr>
        <p:spPr>
          <a:xfrm>
            <a:off x="237507" y="1548460"/>
            <a:ext cx="8372163" cy="5801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Team environments</a:t>
            </a:r>
          </a:p>
          <a:p>
            <a:pPr lvl="1"/>
            <a:r>
              <a:rPr lang="en-US" altLang="zh-CN" sz="2000" dirty="0"/>
              <a:t>Repo </a:t>
            </a:r>
            <a:endParaRPr lang="en-US" altLang="zh-CN" sz="2000" dirty="0">
              <a:effectLst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75A859-D62B-1B4D-9212-C56AAD613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179" y="2446772"/>
            <a:ext cx="4780613" cy="397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90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BC7F2B5-BA4F-B148-8174-F37FFE92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Infrastructure</a:t>
            </a:r>
            <a:endParaRPr kumimoji="1"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E518F240-C148-C049-801F-67D9315E1BAE}"/>
              </a:ext>
            </a:extLst>
          </p:cNvPr>
          <p:cNvSpPr txBox="1">
            <a:spLocks/>
          </p:cNvSpPr>
          <p:nvPr/>
        </p:nvSpPr>
        <p:spPr>
          <a:xfrm>
            <a:off x="237507" y="1548460"/>
            <a:ext cx="8372163" cy="5801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Team environments</a:t>
            </a:r>
          </a:p>
          <a:p>
            <a:pPr lvl="1"/>
            <a:r>
              <a:rPr lang="en-US" altLang="zh-CN" sz="2000" dirty="0"/>
              <a:t>Repo </a:t>
            </a:r>
            <a:endParaRPr lang="en-US" altLang="zh-CN" sz="2000" dirty="0">
              <a:effectLst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11C7C0-9140-084C-9A53-44A7E1ADE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79" y="2526140"/>
            <a:ext cx="5813893" cy="395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2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BC7F2B5-BA4F-B148-8174-F37FFE92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Infrastructure</a:t>
            </a:r>
            <a:endParaRPr kumimoji="1"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E518F240-C148-C049-801F-67D9315E1BAE}"/>
              </a:ext>
            </a:extLst>
          </p:cNvPr>
          <p:cNvSpPr txBox="1">
            <a:spLocks/>
          </p:cNvSpPr>
          <p:nvPr/>
        </p:nvSpPr>
        <p:spPr>
          <a:xfrm>
            <a:off x="237507" y="1548460"/>
            <a:ext cx="8372163" cy="5801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Team environments</a:t>
            </a:r>
          </a:p>
          <a:p>
            <a:pPr lvl="1"/>
            <a:r>
              <a:rPr lang="en-US" altLang="zh-CN" sz="2000" dirty="0"/>
              <a:t>Repo </a:t>
            </a:r>
            <a:endParaRPr lang="en-US" altLang="zh-CN" sz="2000" dirty="0">
              <a:effectLst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CD4DB6-8A8C-7240-95E3-6F9A90569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05" y="2883941"/>
            <a:ext cx="76200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8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BC7F2B5-BA4F-B148-8174-F37FFE92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Infrastructure</a:t>
            </a:r>
            <a:endParaRPr kumimoji="1"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E518F240-C148-C049-801F-67D9315E1BAE}"/>
              </a:ext>
            </a:extLst>
          </p:cNvPr>
          <p:cNvSpPr txBox="1">
            <a:spLocks/>
          </p:cNvSpPr>
          <p:nvPr/>
        </p:nvSpPr>
        <p:spPr>
          <a:xfrm>
            <a:off x="237507" y="1548460"/>
            <a:ext cx="8372163" cy="5801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Team environments</a:t>
            </a:r>
          </a:p>
          <a:p>
            <a:pPr lvl="1"/>
            <a:r>
              <a:rPr lang="en-US" altLang="zh-CN" sz="2000" dirty="0"/>
              <a:t>Repo </a:t>
            </a:r>
            <a:endParaRPr lang="en-US" altLang="zh-CN" sz="2000" dirty="0">
              <a:effectLst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9EC857-8345-DC4E-B391-300B1BD9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05" y="2702786"/>
            <a:ext cx="7747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66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BC7F2B5-BA4F-B148-8174-F37FFE92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Infrastructure</a:t>
            </a:r>
            <a:endParaRPr kumimoji="1"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E518F240-C148-C049-801F-67D9315E1BAE}"/>
              </a:ext>
            </a:extLst>
          </p:cNvPr>
          <p:cNvSpPr txBox="1">
            <a:spLocks/>
          </p:cNvSpPr>
          <p:nvPr/>
        </p:nvSpPr>
        <p:spPr>
          <a:xfrm>
            <a:off x="237507" y="1548460"/>
            <a:ext cx="8372163" cy="5801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Team environments</a:t>
            </a:r>
          </a:p>
          <a:p>
            <a:pPr lvl="1"/>
            <a:r>
              <a:rPr lang="en-US" altLang="zh-CN" sz="2000" dirty="0"/>
              <a:t>Git</a:t>
            </a:r>
            <a:r>
              <a:rPr lang="zh-CN" altLang="en-US" sz="2000" dirty="0"/>
              <a:t> </a:t>
            </a:r>
            <a:r>
              <a:rPr lang="en-US" altLang="zh-CN" sz="2000" dirty="0"/>
              <a:t>workflow </a:t>
            </a:r>
            <a:endParaRPr lang="en-US" altLang="zh-CN" sz="2000" dirty="0">
              <a:effectLst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B413A2-E750-7D49-948C-D00544B48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25" y="2702786"/>
            <a:ext cx="5936105" cy="32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6068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965</TotalTime>
  <Words>260</Words>
  <Application>Microsoft Macintosh PowerPoint</Application>
  <PresentationFormat>全屏显示(4:3)</PresentationFormat>
  <Paragraphs>69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微软雅黑</vt:lpstr>
      <vt:lpstr>Arial</vt:lpstr>
      <vt:lpstr>Calibri</vt:lpstr>
      <vt:lpstr>2016-VI主题-蓝</vt:lpstr>
      <vt:lpstr>软件创新课程答辩</vt:lpstr>
      <vt:lpstr>Idea : hypothesis</vt:lpstr>
      <vt:lpstr>Idea : customer validation</vt:lpstr>
      <vt:lpstr>Idea : customer validation</vt:lpstr>
      <vt:lpstr>Infrastructure</vt:lpstr>
      <vt:lpstr>Infrastructure</vt:lpstr>
      <vt:lpstr>Infrastructure</vt:lpstr>
      <vt:lpstr>Infrastructure</vt:lpstr>
      <vt:lpstr>Infrastructure</vt:lpstr>
      <vt:lpstr>Infrastructure</vt:lpstr>
      <vt:lpstr>Infrastructure</vt:lpstr>
      <vt:lpstr>Infrastructure</vt:lpstr>
      <vt:lpstr>Infrastructure</vt:lpstr>
      <vt:lpstr>Infrastructure</vt:lpstr>
      <vt:lpstr>Infrastructure</vt:lpstr>
      <vt:lpstr>谢谢！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Microsoft Office User</cp:lastModifiedBy>
  <cp:revision>53</cp:revision>
  <dcterms:created xsi:type="dcterms:W3CDTF">2016-04-20T02:59:17Z</dcterms:created>
  <dcterms:modified xsi:type="dcterms:W3CDTF">2019-06-27T06:40:08Z</dcterms:modified>
</cp:coreProperties>
</file>